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259" r:id="rId2"/>
    <p:sldId id="277" r:id="rId3"/>
    <p:sldId id="280" r:id="rId4"/>
    <p:sldId id="256" r:id="rId5"/>
    <p:sldId id="278" r:id="rId6"/>
    <p:sldId id="281" r:id="rId7"/>
    <p:sldId id="258" r:id="rId8"/>
    <p:sldId id="266" r:id="rId9"/>
    <p:sldId id="263" r:id="rId10"/>
    <p:sldId id="265" r:id="rId11"/>
    <p:sldId id="269" r:id="rId12"/>
    <p:sldId id="268" r:id="rId13"/>
    <p:sldId id="264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2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99CCFF"/>
    <a:srgbClr val="FF9966"/>
    <a:srgbClr val="FF5050"/>
    <a:srgbClr val="00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D211C-64CF-41D8-BB69-AE7F3BB4C90D}" type="datetimeFigureOut">
              <a:rPr lang="fr-FR" smtClean="0"/>
              <a:t>16/11/2019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B1847-A483-4E37-85E7-B95D5BD668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506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0D81A-A1B1-4A81-9274-8947258341E2}" type="datetimeFigureOut">
              <a:rPr lang="fr-FR" smtClean="0"/>
              <a:pPr/>
              <a:t>16/11/2019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10BF9-2043-41F3-800E-B3BF36F8D88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8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  <a:prstGeom prst="rect">
            <a:avLst/>
          </a:prstGeom>
        </p:spPr>
        <p:txBody>
          <a:bodyPr/>
          <a:lstStyle/>
          <a:p>
            <a:fld id="{6DEEB739-A818-48A6-82BD-AAD0C002874E}" type="datetimeFigureOut">
              <a:rPr lang="fr-FR" smtClean="0"/>
              <a:pPr/>
              <a:t>16/11/2019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BAACB6C-FB77-4A52-8999-EB249ED630A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0" name="Image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0" y="44622"/>
            <a:ext cx="1440000" cy="98786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547664" y="188640"/>
            <a:ext cx="7596336" cy="864096"/>
          </a:xfrm>
        </p:spPr>
        <p:txBody>
          <a:bodyPr>
            <a:normAutofit/>
          </a:bodyPr>
          <a:lstStyle>
            <a:lvl1pPr marL="0" indent="0" algn="l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0000"/>
              <a:buFont typeface="Wingdings"/>
              <a:buNone/>
              <a:defRPr kumimoji="0" lang="en-US" sz="4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kumimoji="0" lang="fr-FR" dirty="0" smtClean="0"/>
              <a:t>cliquez pour modifier le style du titre</a:t>
            </a:r>
            <a:endParaRPr kumimoji="0"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71600" y="1600200"/>
            <a:ext cx="6953200" cy="4873752"/>
          </a:xfrm>
        </p:spPr>
        <p:txBody>
          <a:bodyPr/>
          <a:lstStyle/>
          <a:p>
            <a:pPr lvl="0" eaLnBrk="1" latinLnBrk="0" hangingPunct="1"/>
            <a:r>
              <a:rPr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lang="fr-FR" dirty="0" smtClean="0"/>
              <a:t>Deuxième niveau</a:t>
            </a:r>
          </a:p>
          <a:p>
            <a:pPr lvl="2" eaLnBrk="1" latinLnBrk="0" hangingPunct="1"/>
            <a:r>
              <a:rPr lang="fr-FR" dirty="0" smtClean="0"/>
              <a:t>Troisième niveau</a:t>
            </a:r>
          </a:p>
          <a:p>
            <a:pPr lvl="3" eaLnBrk="1" latinLnBrk="0" hangingPunct="1"/>
            <a:r>
              <a:rPr lang="fr-FR" dirty="0" smtClean="0"/>
              <a:t>Quatrième niveau</a:t>
            </a:r>
          </a:p>
          <a:p>
            <a:pPr lvl="4" eaLnBrk="1" latinLnBrk="0" hangingPunct="1"/>
            <a:r>
              <a:rPr lang="fr-FR" dirty="0" smtClean="0"/>
              <a:t>Cinquième niveau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6DEEB739-A818-48A6-82BD-AAD0C002874E}" type="datetimeFigureOut">
              <a:rPr lang="fr-FR" smtClean="0"/>
              <a:pPr/>
              <a:t>16/11/2019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AACB6C-FB77-4A52-8999-EB249ED630A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6DEEB739-A818-48A6-82BD-AAD0C002874E}" type="datetimeFigureOut">
              <a:rPr lang="fr-FR" smtClean="0"/>
              <a:pPr/>
              <a:t>16/11/2019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AACB6C-FB77-4A52-8999-EB249ED630A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6DEEB739-A818-48A6-82BD-AAD0C002874E}" type="datetimeFigureOut">
              <a:rPr lang="fr-FR" smtClean="0"/>
              <a:pPr/>
              <a:t>16/11/2019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CB6C-FB77-4A52-8999-EB249ED630A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1530300" y="274638"/>
            <a:ext cx="7613700" cy="75785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dirty="0" smtClean="0"/>
              <a:t>Cliquez pour modifier le style du titre</a:t>
            </a:r>
            <a:endParaRPr kumimoji="0" lang="en-US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043608" y="1600200"/>
            <a:ext cx="8100392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dirty="0" smtClean="0"/>
              <a:t>Deuxième niveau</a:t>
            </a:r>
          </a:p>
          <a:p>
            <a:pPr lvl="2" eaLnBrk="1" latinLnBrk="0" hangingPunct="1"/>
            <a:r>
              <a:rPr kumimoji="0" lang="fr-FR" dirty="0" smtClean="0"/>
              <a:t>Troisième niveau</a:t>
            </a:r>
          </a:p>
          <a:p>
            <a:pPr lvl="3" eaLnBrk="1" latinLnBrk="0" hangingPunct="1"/>
            <a:r>
              <a:rPr kumimoji="0" lang="fr-FR" dirty="0" smtClean="0"/>
              <a:t>Quatrième niveau</a:t>
            </a:r>
          </a:p>
          <a:p>
            <a:pPr lvl="4" eaLnBrk="1" latinLnBrk="0" hangingPunct="1"/>
            <a:r>
              <a:rPr kumimoji="0" lang="fr-FR" dirty="0" smtClean="0"/>
              <a:t>Cinquième niveau</a:t>
            </a:r>
            <a:endParaRPr kumimoji="0" lang="en-US" dirty="0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564880" y="6304044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534400" y="6310211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AACB6C-FB77-4A52-8999-EB249ED630A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0" y="44624"/>
            <a:ext cx="1440000" cy="98786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8" name="Titre 1"/>
          <p:cNvSpPr txBox="1">
            <a:spLocks/>
          </p:cNvSpPr>
          <p:nvPr userDrawn="1"/>
        </p:nvSpPr>
        <p:spPr>
          <a:xfrm>
            <a:off x="0" y="1412776"/>
            <a:ext cx="1152128" cy="5445224"/>
          </a:xfrm>
          <a:prstGeom prst="rect">
            <a:avLst/>
          </a:prstGeom>
        </p:spPr>
        <p:txBody>
          <a:bodyPr vert="vert270" anchor="b">
            <a:normAutofit fontScale="97500"/>
          </a:bodyPr>
          <a:lstStyle>
            <a:lvl1pPr marL="0" indent="0" algn="l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lang="en-US" sz="4200" b="1" kern="1200" cap="small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fr-FR" sz="3600" dirty="0" smtClean="0">
                <a:solidFill>
                  <a:schemeClr val="accent1">
                    <a:lumMod val="50000"/>
                  </a:schemeClr>
                </a:solidFill>
              </a:rPr>
              <a:t>éco quartier ou</a:t>
            </a:r>
          </a:p>
          <a:p>
            <a:pPr algn="r">
              <a:spcBef>
                <a:spcPts val="0"/>
              </a:spcBef>
            </a:pPr>
            <a:r>
              <a:rPr lang="fr-FR" sz="3600" dirty="0" smtClean="0">
                <a:solidFill>
                  <a:schemeClr val="accent1">
                    <a:lumMod val="50000"/>
                  </a:schemeClr>
                </a:solidFill>
              </a:rPr>
              <a:t> quartier durable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marL="0" indent="0" algn="l" rtl="0" eaLnBrk="1" latinLnBrk="0" hangingPunct="1">
        <a:lnSpc>
          <a:spcPct val="80000"/>
        </a:lnSpc>
        <a:spcBef>
          <a:spcPts val="600"/>
        </a:spcBef>
        <a:buClr>
          <a:schemeClr val="accent1"/>
        </a:buClr>
        <a:buSzPct val="70000"/>
        <a:buFont typeface="Wingdings"/>
        <a:buNone/>
        <a:defRPr kumimoji="0" lang="en-US" sz="4200" b="1" kern="1200" cap="small" baseline="0" dirty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environnement/dechets/methanis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economie/eco-conceptio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d2e.com/eco_materiaux/guides-choix" TargetMode="External"/><Relationship Id="rId5" Type="http://schemas.openxmlformats.org/officeDocument/2006/relationships/hyperlink" Target="http://www.vedura.fr/economie/eco-conception/eco-materiaux" TargetMode="External"/><Relationship Id="rId4" Type="http://schemas.openxmlformats.org/officeDocument/2006/relationships/hyperlink" Target="http://www.vedura.fr/economie/eco-conception/eco-constructi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environnement/batiment/haute-qualite-environnemental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dura.fr/environnement/transports/transports-doux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gouvernanc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environnement/biodiversit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dura.fr/environnement/transports/transports-doux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581" y="2348880"/>
            <a:ext cx="7381775" cy="34563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412776"/>
            <a:ext cx="1547664" cy="5445224"/>
          </a:xfrm>
        </p:spPr>
        <p:txBody>
          <a:bodyPr vert="vert270">
            <a:normAutofit fontScale="90000"/>
          </a:bodyPr>
          <a:lstStyle/>
          <a:p>
            <a:r>
              <a:rPr lang="fr-FR" sz="3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éco quartier ou quartier durable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95736" y="260648"/>
            <a:ext cx="6552728" cy="151216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55000" lnSpcReduction="20000"/>
          </a:bodyPr>
          <a:lstStyle/>
          <a:p>
            <a:r>
              <a:rPr lang="fr-FR" sz="7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 DOIT-ON PRENDRE</a:t>
            </a:r>
          </a:p>
          <a:p>
            <a:endParaRPr lang="fr-FR" sz="2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7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CONSIDÉRATION?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123728" y="2852936"/>
            <a:ext cx="5806204" cy="175432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5400" b="1" dirty="0" smtClean="0">
                <a:latin typeface="Arial" pitchFamily="34" charset="0"/>
                <a:cs typeface="Arial" pitchFamily="34" charset="0"/>
              </a:rPr>
              <a:t>Eco </a:t>
            </a:r>
            <a:r>
              <a:rPr lang="fr-FR" sz="5400" b="1" dirty="0" smtClean="0">
                <a:latin typeface="Arial" pitchFamily="34" charset="0"/>
                <a:cs typeface="Arial" pitchFamily="34" charset="0"/>
              </a:rPr>
              <a:t>quartier</a:t>
            </a:r>
          </a:p>
          <a:p>
            <a:pPr algn="ctr"/>
            <a:r>
              <a:rPr lang="fr-FR" sz="5400" b="1" dirty="0" smtClean="0">
                <a:latin typeface="Arial" pitchFamily="34" charset="0"/>
                <a:cs typeface="Arial" pitchFamily="34" charset="0"/>
              </a:rPr>
              <a:t>Quartier </a:t>
            </a:r>
            <a:r>
              <a:rPr lang="fr-FR" sz="5400" b="1" dirty="0" smtClean="0">
                <a:latin typeface="Arial" pitchFamily="34" charset="0"/>
                <a:cs typeface="Arial" pitchFamily="34" charset="0"/>
              </a:rPr>
              <a:t>durable</a:t>
            </a:r>
            <a:endParaRPr lang="fr-FR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596336" cy="77809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Pourquoi des écoquartiers ? 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1187624" y="1600200"/>
            <a:ext cx="6737176" cy="5257800"/>
          </a:xfrm>
        </p:spPr>
        <p:txBody>
          <a:bodyPr>
            <a:normAutofit fontScale="40000" lnSpcReduction="20000"/>
          </a:bodyPr>
          <a:lstStyle/>
          <a:p>
            <a:pPr marL="442913" indent="-442913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sz="6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Contexte socio écologique</a:t>
            </a:r>
            <a:endParaRPr lang="fr-FR" sz="6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5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Le Grenelle de l’Environnement a confirmé l’attente de la société française pour des solutions locales d’aménagement durable. </a:t>
            </a:r>
            <a:br>
              <a:rPr lang="fr-FR" sz="5000" dirty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fr-FR" sz="5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Le dispositif ministériel de reconnaissance des « </a:t>
            </a:r>
            <a:r>
              <a:rPr lang="fr-FR" sz="5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écoquartiers </a:t>
            </a:r>
            <a:r>
              <a:rPr lang="fr-FR" sz="5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» met l’accent sur la performance des projets en matière </a:t>
            </a:r>
            <a:r>
              <a:rPr lang="fr-FR" sz="4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 gestion de l’eau,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des déchets,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 la biodiversité,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des aspects mobilité,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 la sobriété énergétique et énergies renouvelables,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de la densité en lien avec les formes urbaines </a:t>
            </a:r>
          </a:p>
          <a:p>
            <a:pPr marL="539750" lvl="0" indent="-273050" eaLnBrk="0" fontAlgn="base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fr-FR" sz="45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et enfin de </a:t>
            </a:r>
            <a:r>
              <a:rPr lang="fr-FR" sz="4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l’écoconstruction.</a:t>
            </a:r>
            <a:endParaRPr lang="fr-FR" sz="45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1219200" y="1600200"/>
            <a:ext cx="6953200" cy="4873752"/>
          </a:xfrm>
        </p:spPr>
        <p:txBody>
          <a:bodyPr>
            <a:normAutofit fontScale="85000" lnSpcReduction="20000"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Contexte socio écologique</a:t>
            </a:r>
            <a:endParaRPr lang="fr-FR" sz="3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8900" lvl="1" indent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SzPct val="70000"/>
              <a:buNone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performance des écoquartiers ne doit pas simplement être limitée aux aspects écologiques. </a:t>
            </a:r>
          </a:p>
          <a:p>
            <a:pPr marL="88900" lvl="1" indent="0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SzPct val="70000"/>
              <a:buNone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Elle doit aussi intégrer dans le projet les dimensions essentielles du Développement Durable : </a:t>
            </a:r>
          </a:p>
          <a:p>
            <a:pPr lvl="1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Courier New" panose="02070309020205020404" pitchFamily="49" charset="0"/>
              <a:buChar char="o"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dimension sociale et sociétale : mixité et diversité sociale urbaine</a:t>
            </a:r>
          </a:p>
          <a:p>
            <a:pPr lvl="1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Courier New" panose="02070309020205020404" pitchFamily="49" charset="0"/>
              <a:buChar char="o"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dimension fonctionnelle du quartier, </a:t>
            </a:r>
          </a:p>
          <a:p>
            <a:pPr lvl="1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Courier New" panose="02070309020205020404" pitchFamily="49" charset="0"/>
              <a:buChar char="o"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concertation et gouvernance autour du projet d’aménagement,</a:t>
            </a:r>
          </a:p>
          <a:p>
            <a:pPr lvl="1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Courier New" panose="02070309020205020404" pitchFamily="49" charset="0"/>
              <a:buChar char="o"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dimension économique (coût global) en cohérence avec les aspects environnementaux,</a:t>
            </a:r>
          </a:p>
          <a:p>
            <a:pPr lvl="1" eaLnBrk="0" fontAlgn="base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Courier New" panose="02070309020205020404" pitchFamily="49" charset="0"/>
              <a:buChar char="o"/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dimension culturelle.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Pourquoi des écoquartiers ?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509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475656" y="72008"/>
            <a:ext cx="7668344" cy="105273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trois piliers sont à la base d’un 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écoquartier</a:t>
            </a:r>
            <a:r>
              <a:rPr lang="fr-FR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5" name="Ellipse 14"/>
          <p:cNvSpPr/>
          <p:nvPr/>
        </p:nvSpPr>
        <p:spPr>
          <a:xfrm>
            <a:off x="1979712" y="1772816"/>
            <a:ext cx="2880000" cy="2880000"/>
          </a:xfrm>
          <a:prstGeom prst="ellipse">
            <a:avLst/>
          </a:prstGeom>
          <a:solidFill>
            <a:schemeClr val="bg2">
              <a:lumMod val="7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Écologique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respect de l’environnement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fr-FR" dirty="0"/>
          </a:p>
        </p:txBody>
      </p:sp>
      <p:sp>
        <p:nvSpPr>
          <p:cNvPr id="16" name="Ellipse 15"/>
          <p:cNvSpPr/>
          <p:nvPr/>
        </p:nvSpPr>
        <p:spPr>
          <a:xfrm>
            <a:off x="6084168" y="1772816"/>
            <a:ext cx="2880000" cy="28800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Économique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permettant l’organisation d’activités économiques en lien avec le quartier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fr-FR" dirty="0"/>
          </a:p>
        </p:txBody>
      </p:sp>
      <p:sp>
        <p:nvSpPr>
          <p:cNvPr id="17" name="Ellipse 16"/>
          <p:cNvSpPr/>
          <p:nvPr/>
        </p:nvSpPr>
        <p:spPr>
          <a:xfrm>
            <a:off x="3995936" y="3789040"/>
            <a:ext cx="2880000" cy="2880000"/>
          </a:xfrm>
          <a:prstGeom prst="ellipse">
            <a:avLst/>
          </a:prstGeom>
          <a:solidFill>
            <a:srgbClr val="CC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Social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promouvant le lien et la convivialité entre les citoyens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4354" r="16267"/>
          <a:stretch>
            <a:fillRect/>
          </a:stretch>
        </p:blipFill>
        <p:spPr bwMode="auto">
          <a:xfrm>
            <a:off x="2411760" y="2492896"/>
            <a:ext cx="208823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221088"/>
            <a:ext cx="2097411" cy="203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276872"/>
            <a:ext cx="223224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  <p:bldP spid="16" grpId="0" build="allAtOnce" animBg="1"/>
      <p:bldP spid="17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596336" cy="86409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sz="49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trois piliers sont à la base d’un </a:t>
            </a:r>
            <a:r>
              <a:rPr lang="fr-FR" sz="49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écoquartier</a:t>
            </a:r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4354" r="16267"/>
          <a:stretch>
            <a:fillRect/>
          </a:stretch>
        </p:blipFill>
        <p:spPr bwMode="auto">
          <a:xfrm>
            <a:off x="1115616" y="5085184"/>
            <a:ext cx="1152128" cy="84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5255628"/>
            <a:ext cx="138323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1022245"/>
            <a:ext cx="137369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987824" y="4802376"/>
            <a:ext cx="49685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 pilier social et sociétal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Organiser la gouvernance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urbaine</a:t>
            </a:r>
            <a:b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pour l‘</a:t>
            </a:r>
            <a:r>
              <a:rPr lang="fr-FR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coquartier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Améliorer la cohésion sociale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Promouvoir la mixité sociale et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fonctionnelle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490356" y="2060848"/>
            <a:ext cx="3384376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 pilier économique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Optimiser la portée économique du projet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Assurer la pertinence du montage financier du projet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Garantir la pérennité du projet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547664" y="1166549"/>
            <a:ext cx="3816424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 pilier environnemental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Promouvoir les performances écologiques dans l'aménagement : eau, déchets, biodiversité, mobilité, sobriété énergétique et énergie renouvelable, densité et formes urbaines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Promouvoir la qualité environnementale et architecturale des formes urbaines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1219200" y="1600200"/>
            <a:ext cx="7673280" cy="4873752"/>
          </a:xfrm>
        </p:spPr>
        <p:txBody>
          <a:bodyPr>
            <a:normAutofit/>
          </a:bodyPr>
          <a:lstStyle/>
          <a:p>
            <a:pPr marL="358775" indent="-358775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C’est un quartier urbain où :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l’on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minimise l’impact négatif sur </a:t>
            </a:r>
            <a:r>
              <a:rPr lang="fr-FR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l’environnement</a:t>
            </a:r>
            <a:endParaRPr lang="fr-FR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existe une autonomie énergétique 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assure un lien social de convivialité entre les citoyens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C’est quoi un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0520" y="3438382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187624" y="6028359"/>
            <a:ext cx="3744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err="1" smtClean="0">
                <a:latin typeface="Arial" pitchFamily="34" charset="0"/>
                <a:cs typeface="Arial" pitchFamily="34" charset="0"/>
              </a:rPr>
              <a:t>Ecoquartier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sz="1200" dirty="0" err="1" smtClean="0">
                <a:latin typeface="Arial" pitchFamily="34" charset="0"/>
                <a:cs typeface="Arial" pitchFamily="34" charset="0"/>
              </a:rPr>
              <a:t>Västra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 err="1" smtClean="0">
                <a:latin typeface="Arial" pitchFamily="34" charset="0"/>
                <a:cs typeface="Arial" pitchFamily="34" charset="0"/>
              </a:rPr>
              <a:t>hamen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, à Malmö en Suède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1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628800"/>
            <a:ext cx="601216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1907704" y="2778181"/>
            <a:ext cx="553998" cy="293285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fr-FR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gestion de l'eau </a:t>
            </a:r>
            <a:endParaRPr lang="fr-FR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219200" y="1268760"/>
            <a:ext cx="6953200" cy="1224136"/>
          </a:xfrm>
        </p:spPr>
        <p:txBody>
          <a:bodyPr>
            <a:normAutofit/>
          </a:bodyPr>
          <a:lstStyle/>
          <a:p>
            <a:r>
              <a:rPr lang="fr-FR" sz="2600" dirty="0">
                <a:latin typeface="Arial" pitchFamily="34" charset="0"/>
                <a:cs typeface="Arial" pitchFamily="34" charset="0"/>
              </a:rPr>
              <a:t>Récupération de l’eau de pluie pour une réutilisation dans le 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quartier</a:t>
            </a:r>
            <a:endParaRPr lang="fr-FR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2622" y="2636912"/>
            <a:ext cx="6769330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1763688" y="2492896"/>
            <a:ext cx="553998" cy="293285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fr-FR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gestion de l'eau </a:t>
            </a:r>
            <a:endParaRPr lang="fr-FR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1219200" y="1268760"/>
            <a:ext cx="6953200" cy="1224136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Traitement écologique des eaux usées, épuration, protection des nappes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phréatiques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060848"/>
            <a:ext cx="6660232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Le traitement des déchets : collecte des déchets sélective, tri, recyclage, compostage, traitement</a:t>
            </a: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2" y="2448272"/>
            <a:ext cx="5580112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ZoneTexte 10"/>
          <p:cNvSpPr txBox="1"/>
          <p:nvPr/>
        </p:nvSpPr>
        <p:spPr>
          <a:xfrm rot="16200000">
            <a:off x="863962" y="4068078"/>
            <a:ext cx="3063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Energies renouvelables</a:t>
            </a:r>
            <a:endParaRPr lang="fr-FR" sz="2000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Atteindre un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bilan énergétique neutre</a:t>
            </a:r>
            <a:r>
              <a:rPr lang="fr-FR" dirty="0">
                <a:latin typeface="Arial" pitchFamily="34" charset="0"/>
                <a:cs typeface="Arial" pitchFamily="34" charset="0"/>
              </a:rPr>
              <a:t>, voire positif, c'est à dire que la production et la consommation d'énergie doivent au minimum se compenser.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348880"/>
            <a:ext cx="6876256" cy="4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La mise en place de système spécifiques, comme par exemple une usine de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3" tooltip="méthanisation"/>
              </a:rPr>
              <a:t>méthanisation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 l="1951" t="356" r="10286" b="4169"/>
          <a:stretch>
            <a:fillRect/>
          </a:stretch>
        </p:blipFill>
        <p:spPr bwMode="auto">
          <a:xfrm>
            <a:off x="2483768" y="2420888"/>
            <a:ext cx="6084168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Utilisation de matériaux locaux et écologiques pour la construction : </a:t>
            </a:r>
            <a:r>
              <a:rPr lang="fr-FR" u="sng" dirty="0" smtClean="0">
                <a:latin typeface="Arial" pitchFamily="34" charset="0"/>
                <a:cs typeface="Arial" pitchFamily="34" charset="0"/>
                <a:hlinkClick r:id="rId3" tooltip="Éco-conception"/>
              </a:rPr>
              <a:t>écoconception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u="sng" dirty="0" smtClean="0">
                <a:latin typeface="Arial" pitchFamily="34" charset="0"/>
                <a:cs typeface="Arial" pitchFamily="34" charset="0"/>
                <a:hlinkClick r:id="rId4" tooltip="éco-construction"/>
              </a:rPr>
              <a:t>écoconstruction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5" tooltip="éco-matériaux"/>
              </a:rPr>
              <a:t>éco-matériaux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,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6"/>
              </a:rPr>
              <a:t>guide é</a:t>
            </a:r>
            <a:r>
              <a:rPr lang="fr-FR" u="sng" dirty="0" smtClean="0">
                <a:latin typeface="Arial" pitchFamily="34" charset="0"/>
                <a:cs typeface="Arial" pitchFamily="34" charset="0"/>
                <a:hlinkClick r:id="rId6"/>
              </a:rPr>
              <a:t>co matériaux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 l="30959" t="25108" r="31692" b="21635"/>
          <a:stretch>
            <a:fillRect/>
          </a:stretch>
        </p:blipFill>
        <p:spPr bwMode="auto">
          <a:xfrm>
            <a:off x="2483768" y="2276871"/>
            <a:ext cx="6228184" cy="440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oneTexte 9"/>
          <p:cNvSpPr txBox="1"/>
          <p:nvPr/>
        </p:nvSpPr>
        <p:spPr>
          <a:xfrm>
            <a:off x="1907704" y="2852936"/>
            <a:ext cx="461665" cy="33216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Les 14 cibles de la HQE</a:t>
            </a:r>
            <a:endParaRPr lang="fr-FR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Le respect des critères de la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3" tooltip="Haute Qualité Environnementale"/>
              </a:rPr>
              <a:t>Haute Qualité Environnementale</a:t>
            </a:r>
            <a:r>
              <a:rPr lang="fr-FR" dirty="0">
                <a:latin typeface="Arial" pitchFamily="34" charset="0"/>
                <a:cs typeface="Arial" pitchFamily="34" charset="0"/>
              </a:rPr>
              <a:t> pour la construction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8090" y="2132856"/>
            <a:ext cx="6645910" cy="368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/>
          <p:cNvPicPr/>
          <p:nvPr/>
        </p:nvPicPr>
        <p:blipFill>
          <a:blip r:embed="rId3" cstate="print"/>
          <a:srcRect l="50736" t="55000" r="13147" b="10682"/>
          <a:stretch>
            <a:fillRect/>
          </a:stretch>
        </p:blipFill>
        <p:spPr bwMode="auto">
          <a:xfrm>
            <a:off x="5652120" y="5013177"/>
            <a:ext cx="2771800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987824" y="6165304"/>
            <a:ext cx="2678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réduction des distances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La mise en place de systèmes de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déplacements propres</a:t>
            </a:r>
            <a:r>
              <a:rPr lang="fr-FR" dirty="0">
                <a:latin typeface="Arial" pitchFamily="34" charset="0"/>
                <a:cs typeface="Arial" pitchFamily="34" charset="0"/>
              </a:rPr>
              <a:t> : transports en commun,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4" tooltip="Transports doux"/>
              </a:rPr>
              <a:t>transport doux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293243"/>
            <a:ext cx="4537268" cy="2863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6596" y="3651415"/>
            <a:ext cx="3917404" cy="320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Une politique de mixité et d’intégration sociale, </a:t>
            </a:r>
          </a:p>
          <a:p>
            <a:pPr marL="0" indent="0">
              <a:buNone/>
            </a:pPr>
            <a:r>
              <a:rPr lang="fr-FR" dirty="0">
                <a:latin typeface="Arial" pitchFamily="34" charset="0"/>
                <a:cs typeface="Arial" pitchFamily="34" charset="0"/>
              </a:rPr>
              <a:t>avec toutes catégories de populations se mélangeant dans le quartier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091320"/>
            <a:ext cx="5076056" cy="476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participation des citoyens à la vie du quartier,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mise en place d'une </a:t>
            </a:r>
            <a:r>
              <a:rPr lang="fr-FR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  <a:hlinkClick r:id="rId3" tooltip="Gouvernance"/>
              </a:rPr>
              <a:t>gouvernance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204864"/>
            <a:ext cx="4488499" cy="3366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3659827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création d'équipements, de commerces, d'infrastructures accessibles à tous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348880"/>
            <a:ext cx="5400600" cy="4397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</a:pP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La 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protection des paysages</a:t>
            </a:r>
            <a:r>
              <a:rPr lang="fr-FR" dirty="0">
                <a:latin typeface="Arial" pitchFamily="34" charset="0"/>
                <a:ea typeface="Times New Roman" pitchFamily="18" charset="0"/>
                <a:cs typeface="Arial" pitchFamily="34" charset="0"/>
              </a:rPr>
              <a:t> et une approche des espaces naturels comme valeur ajoutée à l’urbanité du quartier, et comme trame support de la </a:t>
            </a:r>
            <a:r>
              <a:rPr lang="fr-FR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  <a:hlinkClick r:id="rId3" tooltip="biodiversité"/>
              </a:rPr>
              <a:t>biodiversité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04864"/>
            <a:ext cx="6988451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latin typeface="Arial" pitchFamily="34" charset="0"/>
                <a:cs typeface="Arial" pitchFamily="34" charset="0"/>
              </a:rPr>
              <a:t>La localisation du site et sa relation avec les autres quartiers</a:t>
            </a:r>
            <a:endParaRPr lang="fr-FR" dirty="0"/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t="4572"/>
          <a:stretch>
            <a:fillRect/>
          </a:stretch>
        </p:blipFill>
        <p:spPr bwMode="auto">
          <a:xfrm>
            <a:off x="1547664" y="2012551"/>
            <a:ext cx="7056784" cy="4702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Une énergie verte pour chauffer l’ensemble de l’écoquartier</a:t>
            </a:r>
            <a:endParaRPr lang="fr-FR" dirty="0"/>
          </a:p>
        </p:txBody>
      </p:sp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Que met-on en œuvre dans ces écoquartiers </a:t>
            </a:r>
            <a:r>
              <a:rPr lang="fr-FR" sz="4000" dirty="0">
                <a:ln w="1905"/>
                <a:solidFill>
                  <a:schemeClr val="accent6">
                    <a:lumMod val="50000"/>
                  </a:schemeClr>
                </a:solidFill>
              </a:rPr>
              <a:t>?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4686" y="1988840"/>
            <a:ext cx="6661757" cy="471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1219200" y="1268760"/>
            <a:ext cx="7745288" cy="12241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itchFamily="34" charset="0"/>
                <a:cs typeface="Arial" pitchFamily="34" charset="0"/>
              </a:rPr>
              <a:t>La mise en place de systèmes de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déplacements propres</a:t>
            </a:r>
            <a:r>
              <a:rPr lang="fr-FR" dirty="0">
                <a:latin typeface="Arial" pitchFamily="34" charset="0"/>
                <a:cs typeface="Arial" pitchFamily="34" charset="0"/>
              </a:rPr>
              <a:t> : transports en commun, </a:t>
            </a:r>
            <a:r>
              <a:rPr lang="fr-FR" u="sng" dirty="0">
                <a:latin typeface="Arial" pitchFamily="34" charset="0"/>
                <a:cs typeface="Arial" pitchFamily="34" charset="0"/>
                <a:hlinkClick r:id="rId3" tooltip="Transports doux"/>
              </a:rPr>
              <a:t>transport doux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864096"/>
          </a:xfrm>
        </p:spPr>
        <p:txBody>
          <a:bodyPr>
            <a:normAutofit/>
          </a:bodyPr>
          <a:lstStyle/>
          <a:p>
            <a:pPr marL="627063"/>
            <a:r>
              <a:rPr lang="fr-FR" sz="6000" dirty="0" smtClean="0">
                <a:ln w="1905"/>
                <a:solidFill>
                  <a:schemeClr val="accent6">
                    <a:lumMod val="50000"/>
                  </a:schemeClr>
                </a:solidFill>
              </a:rPr>
              <a:t>Fin</a:t>
            </a:r>
            <a:endParaRPr lang="fr-FR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274</TotalTime>
  <Words>617</Words>
  <Application>Microsoft Office PowerPoint</Application>
  <PresentationFormat>Affichage à l'écran (4:3)</PresentationFormat>
  <Paragraphs>87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Oriel</vt:lpstr>
      <vt:lpstr>éco quartier ou quartier durable </vt:lpstr>
      <vt:lpstr>Pourquoi des écoquartiers ? </vt:lpstr>
      <vt:lpstr>Pourquoi des écoquartiers ? </vt:lpstr>
      <vt:lpstr>trois piliers sont à la base d’un écoquartier </vt:lpstr>
      <vt:lpstr>trois piliers sont à la base d’un écoquartier </vt:lpstr>
      <vt:lpstr>C’est quoi un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Que met-on en œuvre dans ces écoquartiers ? 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Trois piliers sont à la base d’un Éco-quartier</dc:title>
  <dc:creator>LYCEE PASTEUR</dc:creator>
  <cp:lastModifiedBy>Gérald</cp:lastModifiedBy>
  <cp:revision>50</cp:revision>
  <dcterms:created xsi:type="dcterms:W3CDTF">2011-05-31T21:05:05Z</dcterms:created>
  <dcterms:modified xsi:type="dcterms:W3CDTF">2019-11-16T15:51:18Z</dcterms:modified>
</cp:coreProperties>
</file>