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6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143041-2F79-4737-9E2A-38B0A1EEF8D5}" type="datetimeFigureOut">
              <a:rPr lang="fr-FR" smtClean="0"/>
              <a:t>06/11/2023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9C43BB-0C48-4FF1-B5C6-9D45A0DCE248}" type="slidenum">
              <a:rPr lang="fr-FR" smtClean="0"/>
              <a:t>‹N°›</a:t>
            </a:fld>
            <a:endParaRPr lang="fr-FR"/>
          </a:p>
        </p:txBody>
      </p:sp>
    </p:spTree>
    <p:extLst>
      <p:ext uri="{BB962C8B-B14F-4D97-AF65-F5344CB8AC3E}">
        <p14:creationId xmlns:p14="http://schemas.microsoft.com/office/powerpoint/2010/main" val="3254091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1</a:t>
            </a:fld>
            <a:endParaRPr lang="fr-FR"/>
          </a:p>
        </p:txBody>
      </p:sp>
    </p:spTree>
    <p:extLst>
      <p:ext uri="{BB962C8B-B14F-4D97-AF65-F5344CB8AC3E}">
        <p14:creationId xmlns:p14="http://schemas.microsoft.com/office/powerpoint/2010/main" val="1502553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2</a:t>
            </a:fld>
            <a:endParaRPr lang="fr-FR"/>
          </a:p>
        </p:txBody>
      </p:sp>
    </p:spTree>
    <p:extLst>
      <p:ext uri="{BB962C8B-B14F-4D97-AF65-F5344CB8AC3E}">
        <p14:creationId xmlns:p14="http://schemas.microsoft.com/office/powerpoint/2010/main" val="4140123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3</a:t>
            </a:fld>
            <a:endParaRPr lang="fr-FR"/>
          </a:p>
        </p:txBody>
      </p:sp>
    </p:spTree>
    <p:extLst>
      <p:ext uri="{BB962C8B-B14F-4D97-AF65-F5344CB8AC3E}">
        <p14:creationId xmlns:p14="http://schemas.microsoft.com/office/powerpoint/2010/main" val="1825818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4</a:t>
            </a:fld>
            <a:endParaRPr lang="fr-FR"/>
          </a:p>
        </p:txBody>
      </p:sp>
    </p:spTree>
    <p:extLst>
      <p:ext uri="{BB962C8B-B14F-4D97-AF65-F5344CB8AC3E}">
        <p14:creationId xmlns:p14="http://schemas.microsoft.com/office/powerpoint/2010/main" val="109384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5</a:t>
            </a:fld>
            <a:endParaRPr lang="fr-FR"/>
          </a:p>
        </p:txBody>
      </p:sp>
    </p:spTree>
    <p:extLst>
      <p:ext uri="{BB962C8B-B14F-4D97-AF65-F5344CB8AC3E}">
        <p14:creationId xmlns:p14="http://schemas.microsoft.com/office/powerpoint/2010/main" val="3420530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19C43BB-0C48-4FF1-B5C6-9D45A0DCE248}" type="slidenum">
              <a:rPr lang="fr-FR" smtClean="0"/>
              <a:t>6</a:t>
            </a:fld>
            <a:endParaRPr lang="fr-FR"/>
          </a:p>
        </p:txBody>
      </p:sp>
    </p:spTree>
    <p:extLst>
      <p:ext uri="{BB962C8B-B14F-4D97-AF65-F5344CB8AC3E}">
        <p14:creationId xmlns:p14="http://schemas.microsoft.com/office/powerpoint/2010/main" val="826387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fr-FR"/>
              <a:t>Modifiez le style du titre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105E5A85-116E-4D37-B97B-B051A4BB1BAB}" type="datetimeFigureOut">
              <a:rPr lang="fr-FR" smtClean="0"/>
              <a:t>06/11/2023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DCF94FB-99C4-4844-8301-3677878A8AB2}" type="slidenum">
              <a:rPr lang="fr-FR" smtClean="0"/>
              <a:t>‹N°›</a:t>
            </a:fld>
            <a:endParaRPr lang="fr-F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05E5A85-116E-4D37-B97B-B051A4BB1BAB}" type="datetimeFigureOut">
              <a:rPr lang="fr-FR" smtClean="0"/>
              <a:t>06/11/2023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FR"/>
              <a:t>Modifiez le style du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05E5A85-116E-4D37-B97B-B051A4BB1BAB}" type="datetimeFigureOut">
              <a:rPr lang="fr-FR" smtClean="0"/>
              <a:t>06/11/2023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05E5A85-116E-4D37-B97B-B051A4BB1BAB}" type="datetimeFigureOut">
              <a:rPr lang="fr-FR" smtClean="0"/>
              <a:t>06/11/2023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fr-FR"/>
              <a:t>Modifiez le style du titre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105E5A85-116E-4D37-B97B-B051A4BB1BAB}" type="datetimeFigureOut">
              <a:rPr lang="fr-FR" smtClean="0"/>
              <a:t>06/11/2023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DCF94FB-99C4-4844-8301-3677878A8AB2}" type="slidenum">
              <a:rPr lang="fr-FR" smtClean="0"/>
              <a:t>‹N°›</a:t>
            </a:fld>
            <a:endParaRPr lang="fr-F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05E5A85-116E-4D37-B97B-B051A4BB1BAB}" type="datetimeFigureOut">
              <a:rPr lang="fr-FR" smtClean="0"/>
              <a:t>06/11/2023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105E5A85-116E-4D37-B97B-B051A4BB1BAB}" type="datetimeFigureOut">
              <a:rPr lang="fr-FR" smtClean="0"/>
              <a:t>06/11/2023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DCF94FB-99C4-4844-8301-3677878A8AB2}" type="slidenum">
              <a:rPr lang="fr-FR" smtClean="0"/>
              <a:t>‹N°›</a:t>
            </a:fld>
            <a:endParaRPr lang="fr-F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105E5A85-116E-4D37-B97B-B051A4BB1BAB}" type="datetimeFigureOut">
              <a:rPr lang="fr-FR" smtClean="0"/>
              <a:t>06/11/2023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5E5A85-116E-4D37-B97B-B051A4BB1BAB}" type="datetimeFigureOut">
              <a:rPr lang="fr-FR" smtClean="0"/>
              <a:t>06/11/2023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105E5A85-116E-4D37-B97B-B051A4BB1BAB}" type="datetimeFigureOut">
              <a:rPr lang="fr-FR" smtClean="0"/>
              <a:t>06/11/2023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DCF94FB-99C4-4844-8301-3677878A8AB2}" type="slidenum">
              <a:rPr lang="fr-FR" smtClean="0"/>
              <a:t>‹N°›</a:t>
            </a:fld>
            <a:endParaRPr lang="fr-F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105E5A85-116E-4D37-B97B-B051A4BB1BAB}" type="datetimeFigureOut">
              <a:rPr lang="fr-FR" smtClean="0"/>
              <a:t>06/11/2023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DCF94FB-99C4-4844-8301-3677878A8AB2}"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05E5A85-116E-4D37-B97B-B051A4BB1BAB}" type="datetimeFigureOut">
              <a:rPr lang="fr-FR" smtClean="0"/>
              <a:t>06/11/2023</a:t>
            </a:fld>
            <a:endParaRPr lang="fr-F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fr-F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DCF94FB-99C4-4844-8301-3677878A8AB2}"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Comment Travailler en groupe ?</a:t>
            </a:r>
          </a:p>
        </p:txBody>
      </p:sp>
    </p:spTree>
    <p:extLst>
      <p:ext uri="{BB962C8B-B14F-4D97-AF65-F5344CB8AC3E}">
        <p14:creationId xmlns:p14="http://schemas.microsoft.com/office/powerpoint/2010/main" val="2325611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79512" y="26621"/>
            <a:ext cx="5472609" cy="954107"/>
          </a:xfrm>
          <a:prstGeom prst="rect">
            <a:avLst/>
          </a:prstGeom>
          <a:noFill/>
        </p:spPr>
        <p:txBody>
          <a:bodyPr wrap="square" rtlCol="0">
            <a:spAutoFit/>
          </a:bodyPr>
          <a:lstStyle/>
          <a:p>
            <a:r>
              <a:rPr lang="fr-FR" sz="2000" b="1" dirty="0">
                <a:solidFill>
                  <a:schemeClr val="bg1"/>
                </a:solidFill>
                <a:latin typeface="Arial" panose="020B0604020202020204" pitchFamily="34" charset="0"/>
                <a:cs typeface="Arial" panose="020B0604020202020204" pitchFamily="34" charset="0"/>
              </a:rPr>
              <a:t>Situation 1</a:t>
            </a:r>
          </a:p>
          <a:p>
            <a:pPr lvl="0"/>
            <a:r>
              <a:rPr lang="fr-FR" dirty="0">
                <a:latin typeface="Arial" panose="020B0604020202020204" pitchFamily="34" charset="0"/>
                <a:cs typeface="Arial" panose="020B0604020202020204" pitchFamily="34" charset="0"/>
              </a:rPr>
              <a:t>La classe est divisée en </a:t>
            </a:r>
            <a:r>
              <a:rPr lang="fr-FR" b="1" dirty="0">
                <a:latin typeface="Arial" panose="020B0604020202020204" pitchFamily="34" charset="0"/>
                <a:cs typeface="Arial" panose="020B0604020202020204" pitchFamily="34" charset="0"/>
              </a:rPr>
              <a:t>deux groupes A et B</a:t>
            </a:r>
            <a:r>
              <a:rPr lang="fr-FR" dirty="0">
                <a:latin typeface="Arial" panose="020B0604020202020204" pitchFamily="34" charset="0"/>
                <a:cs typeface="Arial" panose="020B0604020202020204" pitchFamily="34" charset="0"/>
              </a:rPr>
              <a:t>.</a:t>
            </a:r>
          </a:p>
          <a:p>
            <a:pPr lvl="0"/>
            <a:r>
              <a:rPr lang="fr-FR" dirty="0">
                <a:latin typeface="Arial" panose="020B0604020202020204" pitchFamily="34" charset="0"/>
                <a:cs typeface="Arial" panose="020B0604020202020204" pitchFamily="34" charset="0"/>
              </a:rPr>
              <a:t>Les groupes reçoivent la même opération à faire. </a:t>
            </a:r>
          </a:p>
        </p:txBody>
      </p:sp>
      <p:sp>
        <p:nvSpPr>
          <p:cNvPr id="5" name="ZoneTexte 4"/>
          <p:cNvSpPr txBox="1"/>
          <p:nvPr/>
        </p:nvSpPr>
        <p:spPr>
          <a:xfrm>
            <a:off x="179511" y="1242626"/>
            <a:ext cx="3744417" cy="1754326"/>
          </a:xfrm>
          <a:prstGeom prst="rect">
            <a:avLst/>
          </a:prstGeom>
          <a:noFill/>
        </p:spPr>
        <p:txBody>
          <a:bodyPr wrap="square" rtlCol="0">
            <a:spAutoFit/>
          </a:bodyPr>
          <a:lstStyle/>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l'enseignant va vers le </a:t>
            </a:r>
            <a:r>
              <a:rPr lang="fr-FR" b="1" dirty="0">
                <a:latin typeface="Arial" panose="020B0604020202020204" pitchFamily="34" charset="0"/>
                <a:cs typeface="Arial" panose="020B0604020202020204" pitchFamily="34" charset="0"/>
              </a:rPr>
              <a:t>groupe A</a:t>
            </a:r>
            <a:r>
              <a:rPr lang="fr-FR" dirty="0">
                <a:latin typeface="Arial" panose="020B0604020202020204" pitchFamily="34" charset="0"/>
                <a:cs typeface="Arial" panose="020B0604020202020204" pitchFamily="34" charset="0"/>
              </a:rPr>
              <a:t> est donne discrètement les indices pour trouver la réponse.</a:t>
            </a:r>
          </a:p>
          <a:p>
            <a:pPr marL="342900" indent="-342900">
              <a:buFont typeface="Wingdings" panose="05000000000000000000" pitchFamily="2" charset="2"/>
              <a:buChar char="§"/>
            </a:pPr>
            <a:r>
              <a:rPr lang="fr-FR" dirty="0">
                <a:latin typeface="Arial" panose="020B0604020202020204" pitchFamily="34" charset="0"/>
                <a:cs typeface="Arial" panose="020B0604020202020204" pitchFamily="34" charset="0"/>
              </a:rPr>
              <a:t>le </a:t>
            </a:r>
            <a:r>
              <a:rPr lang="fr-FR" b="1" dirty="0">
                <a:latin typeface="Arial" panose="020B0604020202020204" pitchFamily="34" charset="0"/>
                <a:cs typeface="Arial" panose="020B0604020202020204" pitchFamily="34" charset="0"/>
              </a:rPr>
              <a:t>groupe B</a:t>
            </a:r>
            <a:r>
              <a:rPr lang="fr-FR" dirty="0">
                <a:latin typeface="Arial" panose="020B0604020202020204" pitchFamily="34" charset="0"/>
                <a:cs typeface="Arial" panose="020B0604020202020204" pitchFamily="34" charset="0"/>
              </a:rPr>
              <a:t> ne reçoit aucune aide </a:t>
            </a:r>
          </a:p>
          <a:p>
            <a:endParaRPr lang="fr-FR" dirty="0"/>
          </a:p>
        </p:txBody>
      </p:sp>
      <p:sp>
        <p:nvSpPr>
          <p:cNvPr id="7" name="ZoneTexte 6"/>
          <p:cNvSpPr txBox="1"/>
          <p:nvPr/>
        </p:nvSpPr>
        <p:spPr>
          <a:xfrm>
            <a:off x="179512" y="2780928"/>
            <a:ext cx="3312368" cy="3093154"/>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À la fin du travail le </a:t>
            </a:r>
            <a:r>
              <a:rPr lang="fr-FR" b="1" dirty="0">
                <a:latin typeface="Arial" panose="020B0604020202020204" pitchFamily="34" charset="0"/>
                <a:cs typeface="Arial" panose="020B0604020202020204" pitchFamily="34" charset="0"/>
              </a:rPr>
              <a:t>groupe A</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beaucoup plus de bonnes réponses que le </a:t>
            </a:r>
            <a:r>
              <a:rPr lang="fr-FR" b="1" dirty="0">
                <a:latin typeface="Arial" panose="020B0604020202020204" pitchFamily="34" charset="0"/>
                <a:cs typeface="Arial" panose="020B0604020202020204" pitchFamily="34" charset="0"/>
              </a:rPr>
              <a:t>groupe B</a:t>
            </a:r>
            <a:r>
              <a:rPr lang="fr-FR" dirty="0">
                <a:latin typeface="Arial" panose="020B0604020202020204" pitchFamily="34" charset="0"/>
                <a:cs typeface="Arial" panose="020B0604020202020204" pitchFamily="34" charset="0"/>
              </a:rPr>
              <a:t>. </a:t>
            </a:r>
          </a:p>
          <a:p>
            <a:pPr>
              <a:spcBef>
                <a:spcPts val="1800"/>
              </a:spcBef>
            </a:pPr>
            <a:r>
              <a:rPr lang="fr-FR" dirty="0">
                <a:latin typeface="Arial" panose="020B0604020202020204" pitchFamily="34" charset="0"/>
                <a:cs typeface="Arial" panose="020B0604020202020204" pitchFamily="34" charset="0"/>
              </a:rPr>
              <a:t>La classe avec les mêmes groupes reçoit à nouveau un deuxième exercice un peu le même que le précédent. Cette fois l'enseignant ne donne aucune aide.</a:t>
            </a:r>
          </a:p>
          <a:p>
            <a:endParaRPr lang="fr-FR" dirty="0"/>
          </a:p>
        </p:txBody>
      </p:sp>
      <p:pic>
        <p:nvPicPr>
          <p:cNvPr id="2" name="Image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28689" y="908720"/>
            <a:ext cx="6179815" cy="5583073"/>
          </a:xfrm>
          <a:prstGeom prst="rect">
            <a:avLst/>
          </a:prstGeom>
        </p:spPr>
      </p:pic>
    </p:spTree>
    <p:extLst>
      <p:ext uri="{BB962C8B-B14F-4D97-AF65-F5344CB8AC3E}">
        <p14:creationId xmlns:p14="http://schemas.microsoft.com/office/powerpoint/2010/main" val="1140628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79512" y="-27384"/>
            <a:ext cx="6264696" cy="954107"/>
          </a:xfrm>
          <a:prstGeom prst="rect">
            <a:avLst/>
          </a:prstGeom>
          <a:noFill/>
        </p:spPr>
        <p:txBody>
          <a:bodyPr wrap="square" rtlCol="0">
            <a:spAutoFit/>
          </a:bodyPr>
          <a:lstStyle/>
          <a:p>
            <a:r>
              <a:rPr lang="fr-FR" sz="2000" b="1" dirty="0">
                <a:solidFill>
                  <a:schemeClr val="bg1"/>
                </a:solidFill>
                <a:latin typeface="Arial" panose="020B0604020202020204" pitchFamily="34" charset="0"/>
                <a:cs typeface="Arial" panose="020B0604020202020204" pitchFamily="34" charset="0"/>
              </a:rPr>
              <a:t>Situation 2</a:t>
            </a:r>
          </a:p>
          <a:p>
            <a:pPr lvl="0"/>
            <a:r>
              <a:rPr lang="fr-FR" dirty="0">
                <a:latin typeface="Arial" panose="020B0604020202020204" pitchFamily="34" charset="0"/>
                <a:cs typeface="Arial" panose="020B0604020202020204" pitchFamily="34" charset="0"/>
              </a:rPr>
              <a:t>La classe est divisée cette fois en  trois groupes A, B et C. Chaque groupe reçoit le même sudoku.</a:t>
            </a:r>
          </a:p>
        </p:txBody>
      </p:sp>
      <p:sp>
        <p:nvSpPr>
          <p:cNvPr id="5" name="ZoneTexte 4"/>
          <p:cNvSpPr txBox="1"/>
          <p:nvPr/>
        </p:nvSpPr>
        <p:spPr>
          <a:xfrm>
            <a:off x="179511" y="1242626"/>
            <a:ext cx="3744417" cy="3139321"/>
          </a:xfrm>
          <a:prstGeom prst="rect">
            <a:avLst/>
          </a:prstGeom>
          <a:noFill/>
        </p:spPr>
        <p:txBody>
          <a:bodyPr wrap="square" rtlCol="0">
            <a:spAutoFit/>
          </a:bodyPr>
          <a:lstStyle/>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l'enseignant encourage le groupe A qui a du mal à démarrer</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l'enseignant se moque un peu du groupe B qui ne démarre pas assez rapidement</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l'enseignant ne s’occupe pas du groupe C</a:t>
            </a:r>
          </a:p>
          <a:p>
            <a:endParaRPr lang="fr-FR" dirty="0"/>
          </a:p>
        </p:txBody>
      </p:sp>
      <p:sp>
        <p:nvSpPr>
          <p:cNvPr id="7" name="ZoneTexte 6"/>
          <p:cNvSpPr txBox="1"/>
          <p:nvPr/>
        </p:nvSpPr>
        <p:spPr>
          <a:xfrm rot="20549532">
            <a:off x="473432" y="4465842"/>
            <a:ext cx="3552847" cy="646331"/>
          </a:xfrm>
          <a:prstGeom prst="rect">
            <a:avLst/>
          </a:prstGeom>
          <a:noFill/>
        </p:spPr>
        <p:txBody>
          <a:bodyPr wrap="square" rtlCol="0">
            <a:spAutoFit/>
          </a:bodyPr>
          <a:lstStyle/>
          <a:p>
            <a:pPr algn="ctr"/>
            <a:r>
              <a:rPr lang="fr-FR" b="1" dirty="0">
                <a:latin typeface="Arial" panose="020B0604020202020204" pitchFamily="34" charset="0"/>
                <a:cs typeface="Arial" panose="020B0604020202020204" pitchFamily="34" charset="0"/>
              </a:rPr>
              <a:t>Quel est le groupe le plus performant ?</a:t>
            </a:r>
            <a:endParaRPr lang="fr-FR" b="1" dirty="0"/>
          </a:p>
        </p:txBody>
      </p:sp>
      <p:pic>
        <p:nvPicPr>
          <p:cNvPr id="3" name="Imag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31840" y="1303214"/>
            <a:ext cx="5934075" cy="5286375"/>
          </a:xfrm>
          <a:prstGeom prst="rect">
            <a:avLst/>
          </a:prstGeom>
        </p:spPr>
      </p:pic>
    </p:spTree>
    <p:extLst>
      <p:ext uri="{BB962C8B-B14F-4D97-AF65-F5344CB8AC3E}">
        <p14:creationId xmlns:p14="http://schemas.microsoft.com/office/powerpoint/2010/main" val="521078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79512" y="-27384"/>
            <a:ext cx="8712968" cy="954107"/>
          </a:xfrm>
          <a:prstGeom prst="rect">
            <a:avLst/>
          </a:prstGeom>
          <a:noFill/>
        </p:spPr>
        <p:txBody>
          <a:bodyPr wrap="square" rtlCol="0">
            <a:spAutoFit/>
          </a:bodyPr>
          <a:lstStyle/>
          <a:p>
            <a:r>
              <a:rPr lang="fr-FR" sz="2000" b="1" dirty="0">
                <a:solidFill>
                  <a:schemeClr val="bg1"/>
                </a:solidFill>
                <a:latin typeface="Arial" panose="020B0604020202020204" pitchFamily="34" charset="0"/>
                <a:cs typeface="Arial" panose="020B0604020202020204" pitchFamily="34" charset="0"/>
              </a:rPr>
              <a:t>Situation 3</a:t>
            </a:r>
          </a:p>
          <a:p>
            <a:pPr lvl="0"/>
            <a:r>
              <a:rPr lang="fr-FR" dirty="0">
                <a:latin typeface="Arial" panose="020B0604020202020204" pitchFamily="34" charset="0"/>
                <a:cs typeface="Arial" panose="020B0604020202020204" pitchFamily="34" charset="0"/>
              </a:rPr>
              <a:t>Thomas qui commence à peine son travail est interpelé par Myriam qui lui demande de l’aide. Entre temps Justine appelle aussi Thomas car elle aussi des réponses</a:t>
            </a:r>
          </a:p>
        </p:txBody>
      </p:sp>
      <p:sp>
        <p:nvSpPr>
          <p:cNvPr id="5" name="ZoneTexte 4"/>
          <p:cNvSpPr txBox="1"/>
          <p:nvPr/>
        </p:nvSpPr>
        <p:spPr>
          <a:xfrm>
            <a:off x="179511" y="1242626"/>
            <a:ext cx="3744417" cy="2862322"/>
          </a:xfrm>
          <a:prstGeom prst="rect">
            <a:avLst/>
          </a:prstGeom>
          <a:noFill/>
        </p:spPr>
        <p:txBody>
          <a:bodyPr wrap="square" rtlCol="0">
            <a:spAutoFit/>
          </a:bodyPr>
          <a:lstStyle/>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va aider Myriam, il a raison de le faire car il connait les réponses,</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finit d’aider Myriam avant d’aller voir Justine,</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doit d’abord finir son travail avant d’aller aider ses camarades</a:t>
            </a:r>
            <a:endParaRPr lang="fr-FR" dirty="0"/>
          </a:p>
        </p:txBody>
      </p:sp>
      <p:sp>
        <p:nvSpPr>
          <p:cNvPr id="7" name="ZoneTexte 6"/>
          <p:cNvSpPr txBox="1"/>
          <p:nvPr/>
        </p:nvSpPr>
        <p:spPr>
          <a:xfrm rot="20549532">
            <a:off x="473432" y="4604341"/>
            <a:ext cx="3552847" cy="369332"/>
          </a:xfrm>
          <a:prstGeom prst="rect">
            <a:avLst/>
          </a:prstGeom>
          <a:noFill/>
        </p:spPr>
        <p:txBody>
          <a:bodyPr wrap="square" rtlCol="0">
            <a:spAutoFit/>
          </a:bodyPr>
          <a:lstStyle/>
          <a:p>
            <a:pPr algn="ctr"/>
            <a:r>
              <a:rPr lang="fr-FR" b="1" dirty="0">
                <a:latin typeface="Arial" panose="020B0604020202020204" pitchFamily="34" charset="0"/>
                <a:cs typeface="Arial" panose="020B0604020202020204" pitchFamily="34" charset="0"/>
              </a:rPr>
              <a:t>Que doit faire Thomas ?</a:t>
            </a:r>
            <a:endParaRPr lang="fr-FR" b="1" dirty="0"/>
          </a:p>
        </p:txBody>
      </p:sp>
      <p:pic>
        <p:nvPicPr>
          <p:cNvPr id="2" name="Image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42682" y="1196752"/>
            <a:ext cx="5886450" cy="5419725"/>
          </a:xfrm>
          <a:prstGeom prst="rect">
            <a:avLst/>
          </a:prstGeom>
        </p:spPr>
      </p:pic>
    </p:spTree>
    <p:extLst>
      <p:ext uri="{BB962C8B-B14F-4D97-AF65-F5344CB8AC3E}">
        <p14:creationId xmlns:p14="http://schemas.microsoft.com/office/powerpoint/2010/main" val="360002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79512" y="-27384"/>
            <a:ext cx="8712968" cy="1508105"/>
          </a:xfrm>
          <a:prstGeom prst="rect">
            <a:avLst/>
          </a:prstGeom>
          <a:noFill/>
        </p:spPr>
        <p:txBody>
          <a:bodyPr wrap="square" rtlCol="0">
            <a:spAutoFit/>
          </a:bodyPr>
          <a:lstStyle/>
          <a:p>
            <a:r>
              <a:rPr lang="fr-FR" sz="2000" b="1" dirty="0">
                <a:solidFill>
                  <a:schemeClr val="bg1"/>
                </a:solidFill>
                <a:latin typeface="Arial" panose="020B0604020202020204" pitchFamily="34" charset="0"/>
                <a:cs typeface="Arial" panose="020B0604020202020204" pitchFamily="34" charset="0"/>
              </a:rPr>
              <a:t>Situation 4</a:t>
            </a:r>
          </a:p>
          <a:p>
            <a:pPr lvl="0"/>
            <a:r>
              <a:rPr lang="fr-FR" dirty="0">
                <a:latin typeface="Arial" panose="020B0604020202020204" pitchFamily="34" charset="0"/>
                <a:cs typeface="Arial" panose="020B0604020202020204" pitchFamily="34" charset="0"/>
              </a:rPr>
              <a:t>Thomas qui maitrise parfaitement le travail accepte d’aider Myriam, il lui dit exactement ce qu’il faut faire car il connait la réponse. Il l’a reprend car elle ne fait pas exactement comme il lui a dit. Vexée Myriam refuse son aide et se trompe dans le résultat.</a:t>
            </a:r>
          </a:p>
        </p:txBody>
      </p:sp>
      <p:sp>
        <p:nvSpPr>
          <p:cNvPr id="5" name="ZoneTexte 4"/>
          <p:cNvSpPr txBox="1"/>
          <p:nvPr/>
        </p:nvSpPr>
        <p:spPr>
          <a:xfrm>
            <a:off x="179511" y="2017871"/>
            <a:ext cx="3744417" cy="3693319"/>
          </a:xfrm>
          <a:prstGeom prst="rect">
            <a:avLst/>
          </a:prstGeom>
          <a:noFill/>
        </p:spPr>
        <p:txBody>
          <a:bodyPr wrap="square" rtlCol="0">
            <a:spAutoFit/>
          </a:bodyPr>
          <a:lstStyle/>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a raison d’imposer sa façon de faire car il connait la réponse,</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a raison  car seul compte le résultat obtenu par Myriam.,</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Thomas a tort, il devrait prendre en compte les besoins de Myriam afin qu’elle comprenne plutôt comment faire.</a:t>
            </a:r>
            <a:endParaRPr lang="fr-FR" dirty="0"/>
          </a:p>
        </p:txBody>
      </p:sp>
      <p:sp>
        <p:nvSpPr>
          <p:cNvPr id="7" name="ZoneTexte 6"/>
          <p:cNvSpPr txBox="1"/>
          <p:nvPr/>
        </p:nvSpPr>
        <p:spPr>
          <a:xfrm rot="20549532">
            <a:off x="167663" y="5790872"/>
            <a:ext cx="3552847" cy="369332"/>
          </a:xfrm>
          <a:prstGeom prst="rect">
            <a:avLst/>
          </a:prstGeom>
          <a:noFill/>
        </p:spPr>
        <p:txBody>
          <a:bodyPr wrap="square" rtlCol="0">
            <a:spAutoFit/>
          </a:bodyPr>
          <a:lstStyle/>
          <a:p>
            <a:pPr algn="ctr"/>
            <a:r>
              <a:rPr lang="fr-FR" b="1" dirty="0">
                <a:latin typeface="Arial" panose="020B0604020202020204" pitchFamily="34" charset="0"/>
                <a:cs typeface="Arial" panose="020B0604020202020204" pitchFamily="34" charset="0"/>
              </a:rPr>
              <a:t>Que doit faire Thomas ?</a:t>
            </a:r>
            <a:endParaRPr lang="fr-FR" b="1" dirty="0"/>
          </a:p>
        </p:txBody>
      </p:sp>
      <p:pic>
        <p:nvPicPr>
          <p:cNvPr id="3" name="Imag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60154" y="1369268"/>
            <a:ext cx="5848350" cy="5372100"/>
          </a:xfrm>
          <a:prstGeom prst="rect">
            <a:avLst/>
          </a:prstGeom>
        </p:spPr>
      </p:pic>
    </p:spTree>
    <p:extLst>
      <p:ext uri="{BB962C8B-B14F-4D97-AF65-F5344CB8AC3E}">
        <p14:creationId xmlns:p14="http://schemas.microsoft.com/office/powerpoint/2010/main" val="3341384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79512" y="-27384"/>
            <a:ext cx="8712968" cy="954107"/>
          </a:xfrm>
          <a:prstGeom prst="rect">
            <a:avLst/>
          </a:prstGeom>
          <a:noFill/>
        </p:spPr>
        <p:txBody>
          <a:bodyPr wrap="square" rtlCol="0">
            <a:spAutoFit/>
          </a:bodyPr>
          <a:lstStyle/>
          <a:p>
            <a:r>
              <a:rPr lang="fr-FR" sz="2000" b="1" dirty="0">
                <a:solidFill>
                  <a:schemeClr val="bg1"/>
                </a:solidFill>
                <a:latin typeface="Arial" panose="020B0604020202020204" pitchFamily="34" charset="0"/>
                <a:cs typeface="Arial" panose="020B0604020202020204" pitchFamily="34" charset="0"/>
              </a:rPr>
              <a:t>Situation 5</a:t>
            </a:r>
          </a:p>
          <a:p>
            <a:pPr lvl="0"/>
            <a:r>
              <a:rPr lang="fr-FR" dirty="0">
                <a:latin typeface="Arial" panose="020B0604020202020204" pitchFamily="34" charset="0"/>
                <a:cs typeface="Arial" panose="020B0604020202020204" pitchFamily="34" charset="0"/>
              </a:rPr>
              <a:t>Thomas ne sait pas répondre au problème, d’habitude il a toujours de bonnes notes. Justine qui n’est pas la meilleure de la classe lui propose son aide..</a:t>
            </a:r>
          </a:p>
        </p:txBody>
      </p:sp>
      <p:sp>
        <p:nvSpPr>
          <p:cNvPr id="5" name="ZoneTexte 4"/>
          <p:cNvSpPr txBox="1"/>
          <p:nvPr/>
        </p:nvSpPr>
        <p:spPr>
          <a:xfrm>
            <a:off x="176122" y="1628800"/>
            <a:ext cx="3744417" cy="2862322"/>
          </a:xfrm>
          <a:prstGeom prst="rect">
            <a:avLst/>
          </a:prstGeom>
          <a:noFill/>
        </p:spPr>
        <p:txBody>
          <a:bodyPr wrap="square" rtlCol="0">
            <a:spAutoFit/>
          </a:bodyPr>
          <a:lstStyle/>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Il refuse car l’aide de Justine ne sera certainement pas la bonne et il va finir par trouver,</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Il accepte même s’il sait que cela ne servira à rien,</a:t>
            </a:r>
            <a:br>
              <a:rPr lang="fr-FR" dirty="0">
                <a:latin typeface="Arial" panose="020B0604020202020204" pitchFamily="34" charset="0"/>
                <a:cs typeface="Arial" panose="020B0604020202020204" pitchFamily="34" charset="0"/>
              </a:rPr>
            </a:br>
            <a:endParaRPr lang="fr-FR"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fr-FR" dirty="0">
                <a:latin typeface="Arial" panose="020B0604020202020204" pitchFamily="34" charset="0"/>
                <a:cs typeface="Arial" panose="020B0604020202020204" pitchFamily="34" charset="0"/>
              </a:rPr>
              <a:t>Il accepte car on est souvent plus efficace à plusieurs, on progresse davantage.</a:t>
            </a:r>
            <a:endParaRPr lang="fr-FR" dirty="0"/>
          </a:p>
        </p:txBody>
      </p:sp>
      <p:sp>
        <p:nvSpPr>
          <p:cNvPr id="7" name="ZoneTexte 6"/>
          <p:cNvSpPr txBox="1"/>
          <p:nvPr/>
        </p:nvSpPr>
        <p:spPr>
          <a:xfrm rot="20549532">
            <a:off x="-26737" y="4805548"/>
            <a:ext cx="3552847" cy="369332"/>
          </a:xfrm>
          <a:prstGeom prst="rect">
            <a:avLst/>
          </a:prstGeom>
          <a:noFill/>
        </p:spPr>
        <p:txBody>
          <a:bodyPr wrap="square" rtlCol="0">
            <a:spAutoFit/>
          </a:bodyPr>
          <a:lstStyle/>
          <a:p>
            <a:pPr algn="ctr"/>
            <a:r>
              <a:rPr lang="fr-FR" b="1" dirty="0">
                <a:latin typeface="Arial" panose="020B0604020202020204" pitchFamily="34" charset="0"/>
                <a:cs typeface="Arial" panose="020B0604020202020204" pitchFamily="34" charset="0"/>
              </a:rPr>
              <a:t>Que doit faire Thomas ?</a:t>
            </a:r>
            <a:endParaRPr lang="fr-FR" b="1" dirty="0"/>
          </a:p>
        </p:txBody>
      </p:sp>
      <p:pic>
        <p:nvPicPr>
          <p:cNvPr id="2" name="Image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16721" y="1445468"/>
            <a:ext cx="5819775" cy="5295900"/>
          </a:xfrm>
          <a:prstGeom prst="rect">
            <a:avLst/>
          </a:prstGeom>
        </p:spPr>
      </p:pic>
    </p:spTree>
    <p:extLst>
      <p:ext uri="{BB962C8B-B14F-4D97-AF65-F5344CB8AC3E}">
        <p14:creationId xmlns:p14="http://schemas.microsoft.com/office/powerpoint/2010/main" val="10546100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té">
  <a:themeElements>
    <a:clrScheme name="Clarté">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184</TotalTime>
  <Words>434</Words>
  <Application>Microsoft Office PowerPoint</Application>
  <PresentationFormat>Affichage à l'écran (4:3)</PresentationFormat>
  <Paragraphs>38</Paragraphs>
  <Slides>6</Slides>
  <Notes>6</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Wingdings</vt:lpstr>
      <vt:lpstr>Clarté</vt:lpstr>
      <vt:lpstr>Comment Travailler en groupe ?</vt:lpstr>
      <vt:lpstr>Présentation PowerPoint</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que je sais</dc:title>
  <dc:creator>Gérald</dc:creator>
  <cp:lastModifiedBy>Gérald</cp:lastModifiedBy>
  <cp:revision>25</cp:revision>
  <dcterms:created xsi:type="dcterms:W3CDTF">2016-10-06T15:03:54Z</dcterms:created>
  <dcterms:modified xsi:type="dcterms:W3CDTF">2023-11-06T13:22:06Z</dcterms:modified>
</cp:coreProperties>
</file>